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0"/>
  </p:sldMasterIdLst>
  <p:sldIdLst>
    <p:sldId id="256" r:id="rId51"/>
  </p:sldIdLst>
  <p:sldSz cx="39319200" cy="32004000"/>
  <p:notesSz cx="6858000" cy="9144000"/>
  <p:defaultTextStyle>
    <a:defPPr>
      <a:defRPr lang="en-US"/>
    </a:defPPr>
    <a:lvl1pPr marL="0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37786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75572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113358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51144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88931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226717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264503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302289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25" d="100"/>
          <a:sy n="25" d="100"/>
        </p:scale>
        <p:origin x="-3034" y="-130"/>
      </p:cViewPr>
      <p:guideLst>
        <p:guide orient="horz" pos="10080"/>
        <p:guide pos="123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customXml" Target="../customXml/item39.xml"/><Relationship Id="rId21" Type="http://schemas.openxmlformats.org/officeDocument/2006/relationships/customXml" Target="../customXml/item21.xml"/><Relationship Id="rId34" Type="http://schemas.openxmlformats.org/officeDocument/2006/relationships/customXml" Target="../customXml/item34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50" Type="http://schemas.openxmlformats.org/officeDocument/2006/relationships/slideMaster" Target="slideMasters/slideMaster1.xml"/><Relationship Id="rId55" Type="http://schemas.openxmlformats.org/officeDocument/2006/relationships/tableStyles" Target="tableStyles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customXml" Target="../customXml/item29.xml"/><Relationship Id="rId41" Type="http://schemas.openxmlformats.org/officeDocument/2006/relationships/customXml" Target="../customXml/item41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53" Type="http://schemas.openxmlformats.org/officeDocument/2006/relationships/viewProps" Target="viewProp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8" Type="http://schemas.openxmlformats.org/officeDocument/2006/relationships/customXml" Target="../customXml/item8.xml"/><Relationship Id="rId51" Type="http://schemas.openxmlformats.org/officeDocument/2006/relationships/slide" Target="slides/slide1.xml"/><Relationship Id="rId3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48940" y="9941986"/>
            <a:ext cx="33421320" cy="68601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97880" y="18135600"/>
            <a:ext cx="2752344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37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075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13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151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188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226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264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302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259B-D753-4E12-928E-BE5B26683BC2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73D1-17A3-49BC-B96F-CF29BF5BE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33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259B-D753-4E12-928E-BE5B26683BC2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73D1-17A3-49BC-B96F-CF29BF5BE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5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06420" y="1281646"/>
            <a:ext cx="8846820" cy="27307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5960" y="1281646"/>
            <a:ext cx="25885140" cy="27307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259B-D753-4E12-928E-BE5B26683BC2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73D1-17A3-49BC-B96F-CF29BF5BE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16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259B-D753-4E12-928E-BE5B26683BC2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73D1-17A3-49BC-B96F-CF29BF5BE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85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5946" y="20565536"/>
            <a:ext cx="33421320" cy="6356350"/>
          </a:xfrm>
        </p:spPr>
        <p:txBody>
          <a:bodyPr anchor="t"/>
          <a:lstStyle>
            <a:lvl1pPr algn="l">
              <a:defRPr sz="17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05946" y="13564663"/>
            <a:ext cx="33421320" cy="7000873"/>
          </a:xfrm>
        </p:spPr>
        <p:txBody>
          <a:bodyPr anchor="b"/>
          <a:lstStyle>
            <a:lvl1pPr marL="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1pPr>
            <a:lvl2pPr marL="2037786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4075572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3pPr>
            <a:lvl4pPr marL="6113358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4pPr>
            <a:lvl5pPr marL="8151144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5pPr>
            <a:lvl6pPr marL="10188931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6pPr>
            <a:lvl7pPr marL="12226717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7pPr>
            <a:lvl8pPr marL="14264503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8pPr>
            <a:lvl9pPr marL="16302289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259B-D753-4E12-928E-BE5B26683BC2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73D1-17A3-49BC-B96F-CF29BF5BE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51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5960" y="7467602"/>
            <a:ext cx="17365980" cy="21121161"/>
          </a:xfrm>
        </p:spPr>
        <p:txBody>
          <a:bodyPr/>
          <a:lstStyle>
            <a:lvl1pPr>
              <a:defRPr sz="12500"/>
            </a:lvl1pPr>
            <a:lvl2pPr>
              <a:defRPr sz="107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987260" y="7467602"/>
            <a:ext cx="17365980" cy="21121161"/>
          </a:xfrm>
        </p:spPr>
        <p:txBody>
          <a:bodyPr/>
          <a:lstStyle>
            <a:lvl1pPr>
              <a:defRPr sz="12500"/>
            </a:lvl1pPr>
            <a:lvl2pPr>
              <a:defRPr sz="107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259B-D753-4E12-928E-BE5B26683BC2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73D1-17A3-49BC-B96F-CF29BF5BE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42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960" y="7163861"/>
            <a:ext cx="17372808" cy="2985556"/>
          </a:xfrm>
        </p:spPr>
        <p:txBody>
          <a:bodyPr anchor="b"/>
          <a:lstStyle>
            <a:lvl1pPr marL="0" indent="0">
              <a:buNone/>
              <a:defRPr sz="10700" b="1"/>
            </a:lvl1pPr>
            <a:lvl2pPr marL="2037786" indent="0">
              <a:buNone/>
              <a:defRPr sz="8900" b="1"/>
            </a:lvl2pPr>
            <a:lvl3pPr marL="4075572" indent="0">
              <a:buNone/>
              <a:defRPr sz="8000" b="1"/>
            </a:lvl3pPr>
            <a:lvl4pPr marL="6113358" indent="0">
              <a:buNone/>
              <a:defRPr sz="7100" b="1"/>
            </a:lvl4pPr>
            <a:lvl5pPr marL="8151144" indent="0">
              <a:buNone/>
              <a:defRPr sz="7100" b="1"/>
            </a:lvl5pPr>
            <a:lvl6pPr marL="10188931" indent="0">
              <a:buNone/>
              <a:defRPr sz="7100" b="1"/>
            </a:lvl6pPr>
            <a:lvl7pPr marL="12226717" indent="0">
              <a:buNone/>
              <a:defRPr sz="7100" b="1"/>
            </a:lvl7pPr>
            <a:lvl8pPr marL="14264503" indent="0">
              <a:buNone/>
              <a:defRPr sz="7100" b="1"/>
            </a:lvl8pPr>
            <a:lvl9pPr marL="16302289" indent="0">
              <a:buNone/>
              <a:defRPr sz="7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5960" y="10149417"/>
            <a:ext cx="17372808" cy="18439344"/>
          </a:xfrm>
        </p:spPr>
        <p:txBody>
          <a:bodyPr/>
          <a:lstStyle>
            <a:lvl1pPr>
              <a:defRPr sz="10700"/>
            </a:lvl1pPr>
            <a:lvl2pPr>
              <a:defRPr sz="8900"/>
            </a:lvl2pPr>
            <a:lvl3pPr>
              <a:defRPr sz="80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973609" y="7163861"/>
            <a:ext cx="17379633" cy="2985556"/>
          </a:xfrm>
        </p:spPr>
        <p:txBody>
          <a:bodyPr anchor="b"/>
          <a:lstStyle>
            <a:lvl1pPr marL="0" indent="0">
              <a:buNone/>
              <a:defRPr sz="10700" b="1"/>
            </a:lvl1pPr>
            <a:lvl2pPr marL="2037786" indent="0">
              <a:buNone/>
              <a:defRPr sz="8900" b="1"/>
            </a:lvl2pPr>
            <a:lvl3pPr marL="4075572" indent="0">
              <a:buNone/>
              <a:defRPr sz="8000" b="1"/>
            </a:lvl3pPr>
            <a:lvl4pPr marL="6113358" indent="0">
              <a:buNone/>
              <a:defRPr sz="7100" b="1"/>
            </a:lvl4pPr>
            <a:lvl5pPr marL="8151144" indent="0">
              <a:buNone/>
              <a:defRPr sz="7100" b="1"/>
            </a:lvl5pPr>
            <a:lvl6pPr marL="10188931" indent="0">
              <a:buNone/>
              <a:defRPr sz="7100" b="1"/>
            </a:lvl6pPr>
            <a:lvl7pPr marL="12226717" indent="0">
              <a:buNone/>
              <a:defRPr sz="7100" b="1"/>
            </a:lvl7pPr>
            <a:lvl8pPr marL="14264503" indent="0">
              <a:buNone/>
              <a:defRPr sz="7100" b="1"/>
            </a:lvl8pPr>
            <a:lvl9pPr marL="16302289" indent="0">
              <a:buNone/>
              <a:defRPr sz="7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973609" y="10149417"/>
            <a:ext cx="17379633" cy="18439344"/>
          </a:xfrm>
        </p:spPr>
        <p:txBody>
          <a:bodyPr/>
          <a:lstStyle>
            <a:lvl1pPr>
              <a:defRPr sz="10700"/>
            </a:lvl1pPr>
            <a:lvl2pPr>
              <a:defRPr sz="8900"/>
            </a:lvl2pPr>
            <a:lvl3pPr>
              <a:defRPr sz="80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259B-D753-4E12-928E-BE5B26683BC2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73D1-17A3-49BC-B96F-CF29BF5BE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835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259B-D753-4E12-928E-BE5B26683BC2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73D1-17A3-49BC-B96F-CF29BF5BE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037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259B-D753-4E12-928E-BE5B26683BC2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73D1-17A3-49BC-B96F-CF29BF5BE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808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962" y="1274233"/>
            <a:ext cx="12935746" cy="5422900"/>
          </a:xfrm>
        </p:spPr>
        <p:txBody>
          <a:bodyPr anchor="b"/>
          <a:lstStyle>
            <a:lvl1pPr algn="l">
              <a:defRPr sz="8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72715" y="1274236"/>
            <a:ext cx="21980525" cy="27314527"/>
          </a:xfrm>
        </p:spPr>
        <p:txBody>
          <a:bodyPr/>
          <a:lstStyle>
            <a:lvl1pPr>
              <a:defRPr sz="14300"/>
            </a:lvl1pPr>
            <a:lvl2pPr>
              <a:defRPr sz="12500"/>
            </a:lvl2pPr>
            <a:lvl3pPr>
              <a:defRPr sz="107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5962" y="6697136"/>
            <a:ext cx="12935746" cy="21891627"/>
          </a:xfrm>
        </p:spPr>
        <p:txBody>
          <a:bodyPr/>
          <a:lstStyle>
            <a:lvl1pPr marL="0" indent="0">
              <a:buNone/>
              <a:defRPr sz="6200"/>
            </a:lvl1pPr>
            <a:lvl2pPr marL="2037786" indent="0">
              <a:buNone/>
              <a:defRPr sz="5300"/>
            </a:lvl2pPr>
            <a:lvl3pPr marL="4075572" indent="0">
              <a:buNone/>
              <a:defRPr sz="4500"/>
            </a:lvl3pPr>
            <a:lvl4pPr marL="6113358" indent="0">
              <a:buNone/>
              <a:defRPr sz="4000"/>
            </a:lvl4pPr>
            <a:lvl5pPr marL="8151144" indent="0">
              <a:buNone/>
              <a:defRPr sz="4000"/>
            </a:lvl5pPr>
            <a:lvl6pPr marL="10188931" indent="0">
              <a:buNone/>
              <a:defRPr sz="4000"/>
            </a:lvl6pPr>
            <a:lvl7pPr marL="12226717" indent="0">
              <a:buNone/>
              <a:defRPr sz="4000"/>
            </a:lvl7pPr>
            <a:lvl8pPr marL="14264503" indent="0">
              <a:buNone/>
              <a:defRPr sz="4000"/>
            </a:lvl8pPr>
            <a:lvl9pPr marL="16302289" indent="0">
              <a:buNone/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259B-D753-4E12-928E-BE5B26683BC2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73D1-17A3-49BC-B96F-CF29BF5BE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79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6838" y="22402800"/>
            <a:ext cx="23591520" cy="2644777"/>
          </a:xfrm>
        </p:spPr>
        <p:txBody>
          <a:bodyPr anchor="b"/>
          <a:lstStyle>
            <a:lvl1pPr algn="l">
              <a:defRPr sz="8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06838" y="2859617"/>
            <a:ext cx="23591520" cy="19202400"/>
          </a:xfrm>
        </p:spPr>
        <p:txBody>
          <a:bodyPr/>
          <a:lstStyle>
            <a:lvl1pPr marL="0" indent="0">
              <a:buNone/>
              <a:defRPr sz="14300"/>
            </a:lvl1pPr>
            <a:lvl2pPr marL="2037786" indent="0">
              <a:buNone/>
              <a:defRPr sz="12500"/>
            </a:lvl2pPr>
            <a:lvl3pPr marL="4075572" indent="0">
              <a:buNone/>
              <a:defRPr sz="10700"/>
            </a:lvl3pPr>
            <a:lvl4pPr marL="6113358" indent="0">
              <a:buNone/>
              <a:defRPr sz="8900"/>
            </a:lvl4pPr>
            <a:lvl5pPr marL="8151144" indent="0">
              <a:buNone/>
              <a:defRPr sz="8900"/>
            </a:lvl5pPr>
            <a:lvl6pPr marL="10188931" indent="0">
              <a:buNone/>
              <a:defRPr sz="8900"/>
            </a:lvl6pPr>
            <a:lvl7pPr marL="12226717" indent="0">
              <a:buNone/>
              <a:defRPr sz="8900"/>
            </a:lvl7pPr>
            <a:lvl8pPr marL="14264503" indent="0">
              <a:buNone/>
              <a:defRPr sz="8900"/>
            </a:lvl8pPr>
            <a:lvl9pPr marL="16302289" indent="0">
              <a:buNone/>
              <a:defRPr sz="8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06838" y="25047577"/>
            <a:ext cx="23591520" cy="3756023"/>
          </a:xfrm>
        </p:spPr>
        <p:txBody>
          <a:bodyPr/>
          <a:lstStyle>
            <a:lvl1pPr marL="0" indent="0">
              <a:buNone/>
              <a:defRPr sz="6200"/>
            </a:lvl1pPr>
            <a:lvl2pPr marL="2037786" indent="0">
              <a:buNone/>
              <a:defRPr sz="5300"/>
            </a:lvl2pPr>
            <a:lvl3pPr marL="4075572" indent="0">
              <a:buNone/>
              <a:defRPr sz="4500"/>
            </a:lvl3pPr>
            <a:lvl4pPr marL="6113358" indent="0">
              <a:buNone/>
              <a:defRPr sz="4000"/>
            </a:lvl4pPr>
            <a:lvl5pPr marL="8151144" indent="0">
              <a:buNone/>
              <a:defRPr sz="4000"/>
            </a:lvl5pPr>
            <a:lvl6pPr marL="10188931" indent="0">
              <a:buNone/>
              <a:defRPr sz="4000"/>
            </a:lvl6pPr>
            <a:lvl7pPr marL="12226717" indent="0">
              <a:buNone/>
              <a:defRPr sz="4000"/>
            </a:lvl7pPr>
            <a:lvl8pPr marL="14264503" indent="0">
              <a:buNone/>
              <a:defRPr sz="4000"/>
            </a:lvl8pPr>
            <a:lvl9pPr marL="16302289" indent="0">
              <a:buNone/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259B-D753-4E12-928E-BE5B26683BC2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73D1-17A3-49BC-B96F-CF29BF5BE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67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5960" y="1281644"/>
            <a:ext cx="35387280" cy="5334000"/>
          </a:xfrm>
          <a:prstGeom prst="rect">
            <a:avLst/>
          </a:prstGeom>
        </p:spPr>
        <p:txBody>
          <a:bodyPr vert="horz" lIns="407557" tIns="203779" rIns="407557" bIns="20377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960" y="7467602"/>
            <a:ext cx="35387280" cy="21121161"/>
          </a:xfrm>
          <a:prstGeom prst="rect">
            <a:avLst/>
          </a:prstGeom>
        </p:spPr>
        <p:txBody>
          <a:bodyPr vert="horz" lIns="407557" tIns="203779" rIns="407557" bIns="2037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5960" y="29662969"/>
            <a:ext cx="9174480" cy="1703917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l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E259B-D753-4E12-928E-BE5B26683BC2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34060" y="29662969"/>
            <a:ext cx="12451080" cy="1703917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ct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178760" y="29662969"/>
            <a:ext cx="9174480" cy="1703917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F73D1-17A3-49BC-B96F-CF29BF5BE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699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75572" rtl="0" eaLnBrk="1" latinLnBrk="0" hangingPunct="1">
        <a:spcBef>
          <a:spcPct val="0"/>
        </a:spcBef>
        <a:buNone/>
        <a:defRPr sz="19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8340" indent="-1528340" algn="l" defTabSz="4075572" rtl="0" eaLnBrk="1" latinLnBrk="0" hangingPunct="1">
        <a:spcBef>
          <a:spcPct val="20000"/>
        </a:spcBef>
        <a:buFont typeface="Arial" pitchFamily="34" charset="0"/>
        <a:buChar char="•"/>
        <a:defRPr sz="14300" kern="1200">
          <a:solidFill>
            <a:schemeClr val="tx1"/>
          </a:solidFill>
          <a:latin typeface="+mn-lt"/>
          <a:ea typeface="+mn-ea"/>
          <a:cs typeface="+mn-cs"/>
        </a:defRPr>
      </a:lvl1pPr>
      <a:lvl2pPr marL="3311402" indent="-1273616" algn="l" defTabSz="4075572" rtl="0" eaLnBrk="1" latinLnBrk="0" hangingPunct="1">
        <a:spcBef>
          <a:spcPct val="20000"/>
        </a:spcBef>
        <a:buFont typeface="Arial" pitchFamily="34" charset="0"/>
        <a:buChar char="–"/>
        <a:defRPr sz="12500" kern="1200">
          <a:solidFill>
            <a:schemeClr val="tx1"/>
          </a:solidFill>
          <a:latin typeface="+mn-lt"/>
          <a:ea typeface="+mn-ea"/>
          <a:cs typeface="+mn-cs"/>
        </a:defRPr>
      </a:lvl2pPr>
      <a:lvl3pPr marL="5094465" indent="-1018893" algn="l" defTabSz="4075572" rtl="0" eaLnBrk="1" latinLnBrk="0" hangingPunct="1">
        <a:spcBef>
          <a:spcPct val="20000"/>
        </a:spcBef>
        <a:buFont typeface="Arial" pitchFamily="34" charset="0"/>
        <a:buChar char="•"/>
        <a:defRPr sz="10700" kern="1200">
          <a:solidFill>
            <a:schemeClr val="tx1"/>
          </a:solidFill>
          <a:latin typeface="+mn-lt"/>
          <a:ea typeface="+mn-ea"/>
          <a:cs typeface="+mn-cs"/>
        </a:defRPr>
      </a:lvl3pPr>
      <a:lvl4pPr marL="7132251" indent="-1018893" algn="l" defTabSz="4075572" rtl="0" eaLnBrk="1" latinLnBrk="0" hangingPunct="1">
        <a:spcBef>
          <a:spcPct val="20000"/>
        </a:spcBef>
        <a:buFont typeface="Arial" pitchFamily="34" charset="0"/>
        <a:buChar char="–"/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170038" indent="-1018893" algn="l" defTabSz="4075572" rtl="0" eaLnBrk="1" latinLnBrk="0" hangingPunct="1">
        <a:spcBef>
          <a:spcPct val="20000"/>
        </a:spcBef>
        <a:buFont typeface="Arial" pitchFamily="34" charset="0"/>
        <a:buChar char="»"/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207824" indent="-1018893" algn="l" defTabSz="4075572" rtl="0" eaLnBrk="1" latinLnBrk="0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245610" indent="-1018893" algn="l" defTabSz="4075572" rtl="0" eaLnBrk="1" latinLnBrk="0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83396" indent="-1018893" algn="l" defTabSz="4075572" rtl="0" eaLnBrk="1" latinLnBrk="0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321182" indent="-1018893" algn="l" defTabSz="4075572" rtl="0" eaLnBrk="1" latinLnBrk="0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37786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75572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113358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51144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88931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6717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264503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302289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1" y="1281644"/>
            <a:ext cx="16284316" cy="2756956"/>
          </a:xfrm>
        </p:spPr>
        <p:txBody>
          <a:bodyPr>
            <a:noAutofit/>
          </a:bodyPr>
          <a:lstStyle/>
          <a:p>
            <a:pPr algn="l"/>
            <a:r>
              <a:rPr lang="en-US" sz="10000" b="1" dirty="0" smtClean="0"/>
              <a:t>Draft </a:t>
            </a:r>
            <a:br>
              <a:rPr lang="en-US" sz="10000" b="1" dirty="0" smtClean="0"/>
            </a:br>
            <a:r>
              <a:rPr lang="en-US" sz="10000" b="1" dirty="0" smtClean="0"/>
              <a:t>Research Data Services </a:t>
            </a:r>
            <a:br>
              <a:rPr lang="en-US" sz="10000" b="1" dirty="0" smtClean="0"/>
            </a:br>
            <a:r>
              <a:rPr lang="en-US" sz="10000" b="1" dirty="0" smtClean="0"/>
              <a:t>Sitemap</a:t>
            </a:r>
            <a:endParaRPr lang="en-US" sz="10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4499508" y="10941554"/>
            <a:ext cx="3946914" cy="2308324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/>
              <a:t>Statistics</a:t>
            </a:r>
          </a:p>
          <a:p>
            <a:pPr algn="ctr"/>
            <a:r>
              <a:rPr lang="en-US" sz="3200" dirty="0" smtClean="0"/>
              <a:t>Quick numbers for</a:t>
            </a:r>
          </a:p>
          <a:p>
            <a:pPr algn="ctr"/>
            <a:r>
              <a:rPr lang="en-US" sz="3200" dirty="0"/>
              <a:t>t</a:t>
            </a:r>
            <a:r>
              <a:rPr lang="en-US" sz="3200" dirty="0" smtClean="0"/>
              <a:t>hose who don’t need </a:t>
            </a:r>
          </a:p>
          <a:p>
            <a:pPr algn="ctr"/>
            <a:r>
              <a:rPr lang="en-US" sz="3200" dirty="0" smtClean="0"/>
              <a:t>large data sets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527863" y="10914727"/>
            <a:ext cx="6425798" cy="280076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/>
              <a:t>Research Data Services </a:t>
            </a:r>
          </a:p>
          <a:p>
            <a:pPr algn="ctr"/>
            <a:r>
              <a:rPr lang="en-US" sz="4800" dirty="0" smtClean="0"/>
              <a:t>Home Page </a:t>
            </a:r>
          </a:p>
          <a:p>
            <a:pPr algn="ctr"/>
            <a:r>
              <a:rPr lang="en-US" sz="3200" dirty="0" smtClean="0"/>
              <a:t>includes Best Sources</a:t>
            </a:r>
            <a:r>
              <a:rPr lang="en-US" sz="4800" dirty="0" smtClean="0"/>
              <a:t>, </a:t>
            </a:r>
            <a:r>
              <a:rPr lang="en-US" sz="3200" dirty="0" smtClean="0"/>
              <a:t>Data Citation, </a:t>
            </a:r>
          </a:p>
          <a:p>
            <a:pPr algn="ctr"/>
            <a:r>
              <a:rPr lang="en-US" sz="3200" dirty="0" smtClean="0"/>
              <a:t>and Data Life Cycle information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234" y="1143000"/>
            <a:ext cx="3124200" cy="30991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234" y="5357623"/>
            <a:ext cx="3288598" cy="33613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220386" y="2030873"/>
            <a:ext cx="42894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Library Home </a:t>
            </a:r>
            <a:r>
              <a:rPr lang="en-US" sz="4000" b="1" dirty="0" smtClean="0"/>
              <a:t>Page </a:t>
            </a:r>
          </a:p>
          <a:p>
            <a:r>
              <a:rPr lang="en-US" sz="4000" b="1" dirty="0" smtClean="0"/>
              <a:t>(level 1)</a:t>
            </a:r>
            <a:endParaRPr lang="en-US" sz="4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1426404" y="6190722"/>
            <a:ext cx="43906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Course and Subject </a:t>
            </a:r>
            <a:endParaRPr lang="en-US" sz="4000" b="1" dirty="0" smtClean="0"/>
          </a:p>
          <a:p>
            <a:r>
              <a:rPr lang="en-US" sz="4000" b="1" dirty="0" smtClean="0"/>
              <a:t>Guide Page (level 2)</a:t>
            </a:r>
            <a:endParaRPr lang="en-US" sz="4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307684" y="10914727"/>
            <a:ext cx="6885731" cy="255454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/>
              <a:t>Maps and Geospatial Data </a:t>
            </a:r>
          </a:p>
          <a:p>
            <a:pPr algn="ctr"/>
            <a:r>
              <a:rPr lang="en-US" sz="4800" dirty="0" smtClean="0"/>
              <a:t>Home Page </a:t>
            </a:r>
          </a:p>
          <a:p>
            <a:pPr algn="ctr"/>
            <a:r>
              <a:rPr lang="en-US" sz="3200" dirty="0" smtClean="0"/>
              <a:t>includes Best Sources</a:t>
            </a:r>
          </a:p>
          <a:p>
            <a:pPr algn="ctr"/>
            <a:r>
              <a:rPr lang="en-US" sz="3200" dirty="0" smtClean="0"/>
              <a:t>and Map Citation information</a:t>
            </a:r>
            <a:endParaRPr lang="en-US" sz="4800" dirty="0"/>
          </a:p>
        </p:txBody>
      </p:sp>
      <p:sp>
        <p:nvSpPr>
          <p:cNvPr id="16" name="TextBox 15"/>
          <p:cNvSpPr txBox="1"/>
          <p:nvPr/>
        </p:nvSpPr>
        <p:spPr>
          <a:xfrm>
            <a:off x="33604200" y="10914727"/>
            <a:ext cx="3956532" cy="156966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/>
              <a:t>Public Opinion </a:t>
            </a:r>
          </a:p>
          <a:p>
            <a:pPr algn="ctr"/>
            <a:r>
              <a:rPr lang="en-US" sz="4800" dirty="0" smtClean="0"/>
              <a:t>Polls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260800" y="10914727"/>
            <a:ext cx="3474028" cy="156966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Government </a:t>
            </a:r>
          </a:p>
          <a:p>
            <a:r>
              <a:rPr lang="en-US" sz="4800" dirty="0" smtClean="0"/>
              <a:t>Information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07684" y="14859000"/>
            <a:ext cx="1706108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/>
              <a:t>Maps </a:t>
            </a:r>
          </a:p>
          <a:p>
            <a:endParaRPr lang="en-US" sz="4800" dirty="0"/>
          </a:p>
        </p:txBody>
      </p:sp>
      <p:sp>
        <p:nvSpPr>
          <p:cNvPr id="19" name="TextBox 18"/>
          <p:cNvSpPr txBox="1"/>
          <p:nvPr/>
        </p:nvSpPr>
        <p:spPr>
          <a:xfrm>
            <a:off x="9067800" y="16312055"/>
            <a:ext cx="4282263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Geospatial Data </a:t>
            </a:r>
          </a:p>
          <a:p>
            <a:endParaRPr lang="en-US" sz="4800" dirty="0"/>
          </a:p>
        </p:txBody>
      </p:sp>
      <p:sp>
        <p:nvSpPr>
          <p:cNvPr id="20" name="TextBox 19"/>
          <p:cNvSpPr txBox="1"/>
          <p:nvPr/>
        </p:nvSpPr>
        <p:spPr>
          <a:xfrm>
            <a:off x="33604200" y="22762503"/>
            <a:ext cx="1667444" cy="830997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Crime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23450" y="20802600"/>
            <a:ext cx="5349028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/>
              <a:t>Interactive Mapping </a:t>
            </a:r>
          </a:p>
          <a:p>
            <a:pPr algn="ctr"/>
            <a:r>
              <a:rPr lang="en-US" sz="4800" dirty="0" smtClean="0"/>
              <a:t>Sites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94032" y="23545800"/>
            <a:ext cx="4771563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/>
              <a:t>Shale Gas Maps </a:t>
            </a:r>
          </a:p>
          <a:p>
            <a:pPr algn="ctr"/>
            <a:r>
              <a:rPr lang="en-US" sz="4800" dirty="0" smtClean="0"/>
              <a:t>and </a:t>
            </a:r>
            <a:r>
              <a:rPr lang="en-US" sz="4800" dirty="0" err="1" smtClean="0"/>
              <a:t>Countermaps</a:t>
            </a:r>
            <a:r>
              <a:rPr lang="en-US" sz="4800" dirty="0" smtClean="0"/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307684" y="17754600"/>
            <a:ext cx="4175887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/>
              <a:t>Historical Maps </a:t>
            </a:r>
          </a:p>
          <a:p>
            <a:endParaRPr lang="en-US" sz="4800" dirty="0"/>
          </a:p>
        </p:txBody>
      </p:sp>
      <p:sp>
        <p:nvSpPr>
          <p:cNvPr id="24" name="TextBox 23"/>
          <p:cNvSpPr txBox="1"/>
          <p:nvPr/>
        </p:nvSpPr>
        <p:spPr>
          <a:xfrm>
            <a:off x="15478396" y="29032200"/>
            <a:ext cx="5141536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Data Management </a:t>
            </a:r>
          </a:p>
          <a:p>
            <a:r>
              <a:rPr lang="en-US" sz="4800" dirty="0" smtClean="0"/>
              <a:t>and Archiving Tools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522607" y="18007839"/>
            <a:ext cx="6453626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/>
              <a:t>Virtual Data Support Lab </a:t>
            </a:r>
          </a:p>
          <a:p>
            <a:pPr algn="ctr"/>
            <a:r>
              <a:rPr lang="en-US" sz="3200" dirty="0"/>
              <a:t>v</a:t>
            </a:r>
            <a:r>
              <a:rPr lang="en-US" sz="3200" dirty="0" smtClean="0"/>
              <a:t>ideo tutorials and FAQ for software </a:t>
            </a:r>
          </a:p>
          <a:p>
            <a:pPr algn="ctr"/>
            <a:r>
              <a:rPr lang="en-US" sz="3200" dirty="0" smtClean="0"/>
              <a:t>and data source identification</a:t>
            </a:r>
            <a:endParaRPr lang="en-US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15518150" y="20574000"/>
            <a:ext cx="5062027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/>
              <a:t>Teaching with Data </a:t>
            </a:r>
          </a:p>
          <a:p>
            <a:endParaRPr lang="en-US" sz="4800" dirty="0"/>
          </a:p>
        </p:txBody>
      </p:sp>
      <p:sp>
        <p:nvSpPr>
          <p:cNvPr id="27" name="TextBox 26"/>
          <p:cNvSpPr txBox="1"/>
          <p:nvPr/>
        </p:nvSpPr>
        <p:spPr>
          <a:xfrm>
            <a:off x="15478396" y="25908000"/>
            <a:ext cx="6193875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Data Visualization Tools </a:t>
            </a:r>
          </a:p>
          <a:p>
            <a:endParaRPr lang="en-US" sz="4800" dirty="0"/>
          </a:p>
        </p:txBody>
      </p:sp>
      <p:cxnSp>
        <p:nvCxnSpPr>
          <p:cNvPr id="36" name="Elbow Connector 35"/>
          <p:cNvCxnSpPr>
            <a:stCxn id="8" idx="2"/>
            <a:endCxn id="15" idx="0"/>
          </p:cNvCxnSpPr>
          <p:nvPr/>
        </p:nvCxnSpPr>
        <p:spPr>
          <a:xfrm rot="5400000">
            <a:off x="12068660" y="3400854"/>
            <a:ext cx="2195764" cy="12831983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5527864" y="23241000"/>
            <a:ext cx="5053115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Data Analysis Tools </a:t>
            </a:r>
          </a:p>
          <a:p>
            <a:endParaRPr lang="en-US" sz="4800" dirty="0"/>
          </a:p>
        </p:txBody>
      </p:sp>
      <p:sp>
        <p:nvSpPr>
          <p:cNvPr id="39" name="TextBox 38"/>
          <p:cNvSpPr txBox="1"/>
          <p:nvPr/>
        </p:nvSpPr>
        <p:spPr>
          <a:xfrm>
            <a:off x="15680263" y="15392400"/>
            <a:ext cx="3568797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/>
              <a:t>Data Sources </a:t>
            </a:r>
          </a:p>
          <a:p>
            <a:endParaRPr lang="en-US" sz="4800" dirty="0"/>
          </a:p>
        </p:txBody>
      </p:sp>
      <p:sp>
        <p:nvSpPr>
          <p:cNvPr id="40" name="TextBox 39"/>
          <p:cNvSpPr txBox="1"/>
          <p:nvPr/>
        </p:nvSpPr>
        <p:spPr>
          <a:xfrm>
            <a:off x="33619431" y="16638865"/>
            <a:ext cx="2526379" cy="830997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General 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2834588" y="20574000"/>
            <a:ext cx="4283865" cy="1815882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/>
              <a:t>Colgate-Specific </a:t>
            </a:r>
          </a:p>
          <a:p>
            <a:pPr algn="ctr"/>
            <a:r>
              <a:rPr lang="en-US" sz="3200" dirty="0" smtClean="0"/>
              <a:t>Includes material from </a:t>
            </a:r>
          </a:p>
          <a:p>
            <a:pPr algn="ctr"/>
            <a:r>
              <a:rPr lang="en-US" sz="3200" dirty="0" smtClean="0"/>
              <a:t>Mellon projects </a:t>
            </a:r>
          </a:p>
        </p:txBody>
      </p:sp>
      <p:cxnSp>
        <p:nvCxnSpPr>
          <p:cNvPr id="43" name="Straight Connector 42"/>
          <p:cNvCxnSpPr>
            <a:stCxn id="26" idx="3"/>
          </p:cNvCxnSpPr>
          <p:nvPr/>
        </p:nvCxnSpPr>
        <p:spPr>
          <a:xfrm>
            <a:off x="20580177" y="21358830"/>
            <a:ext cx="225441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7813000" y="16681386"/>
            <a:ext cx="3565015" cy="830997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International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3619431" y="21171931"/>
            <a:ext cx="2279663" cy="830997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Children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3604200" y="18123931"/>
            <a:ext cx="2514984" cy="830997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Historical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3634890" y="25861833"/>
            <a:ext cx="2599686" cy="830997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Economic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4062278" y="16638866"/>
            <a:ext cx="2526379" cy="830997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US 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3619431" y="19597701"/>
            <a:ext cx="4901791" cy="830997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Agriculture &amp; Food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3634890" y="24284463"/>
            <a:ext cx="3522311" cy="830997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Demographic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3634890" y="27477660"/>
            <a:ext cx="2665473" cy="830997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Education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3634890" y="28986033"/>
            <a:ext cx="1891480" cy="830997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Energy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7985534" y="22484797"/>
            <a:ext cx="3395288" cy="1569660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/>
              <a:t>Environment</a:t>
            </a:r>
          </a:p>
          <a:p>
            <a:pPr algn="ctr"/>
            <a:r>
              <a:rPr lang="en-US" sz="4800" dirty="0" smtClean="0"/>
              <a:t>&amp; Climate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9512140" y="25132217"/>
            <a:ext cx="1840568" cy="830997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Health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9543398" y="26741936"/>
            <a:ext cx="1778051" cy="830997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Sports</a:t>
            </a:r>
            <a:endParaRPr lang="en-US" sz="4800" dirty="0" smtClean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32385000" y="16177230"/>
            <a:ext cx="0" cy="1322430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39" idx="3"/>
          </p:cNvCxnSpPr>
          <p:nvPr/>
        </p:nvCxnSpPr>
        <p:spPr>
          <a:xfrm>
            <a:off x="19249060" y="16177230"/>
            <a:ext cx="1313594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9226258" y="28440889"/>
            <a:ext cx="2154564" cy="830997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Women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19710774" y="9816845"/>
            <a:ext cx="1541742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5128200" y="9816845"/>
            <a:ext cx="0" cy="109788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0708600" y="9816845"/>
            <a:ext cx="0" cy="109788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6289000" y="9816845"/>
            <a:ext cx="0" cy="109788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19710773" y="9816845"/>
            <a:ext cx="1" cy="109788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4325600" y="12315110"/>
            <a:ext cx="0" cy="1750192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endCxn id="6" idx="1"/>
          </p:cNvCxnSpPr>
          <p:nvPr/>
        </p:nvCxnSpPr>
        <p:spPr>
          <a:xfrm>
            <a:off x="14325600" y="12315110"/>
            <a:ext cx="1202263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0820399" y="7199847"/>
            <a:ext cx="5798813" cy="2308324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Course Guides</a:t>
            </a:r>
            <a:endParaRPr lang="en-US" sz="4800" dirty="0" smtClean="0"/>
          </a:p>
          <a:p>
            <a:pPr algn="ctr"/>
            <a:r>
              <a:rPr lang="en-US" sz="3200" dirty="0" smtClean="0"/>
              <a:t>include </a:t>
            </a:r>
            <a:r>
              <a:rPr lang="en-US" sz="3200" dirty="0" smtClean="0"/>
              <a:t>data material as needed,</a:t>
            </a:r>
          </a:p>
          <a:p>
            <a:pPr algn="ctr"/>
            <a:r>
              <a:rPr lang="en-US" sz="3200" dirty="0" smtClean="0"/>
              <a:t>also any page(s) can be linked to Moodle</a:t>
            </a:r>
            <a:endParaRPr lang="en-US" sz="3200" dirty="0" smtClean="0"/>
          </a:p>
        </p:txBody>
      </p:sp>
      <p:sp>
        <p:nvSpPr>
          <p:cNvPr id="69" name="TextBox 68"/>
          <p:cNvSpPr txBox="1"/>
          <p:nvPr/>
        </p:nvSpPr>
        <p:spPr>
          <a:xfrm>
            <a:off x="10820399" y="5181600"/>
            <a:ext cx="5798814" cy="1323439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Major Guides</a:t>
            </a:r>
            <a:endParaRPr lang="en-US" sz="4800" dirty="0" smtClean="0"/>
          </a:p>
          <a:p>
            <a:pPr algn="ctr"/>
            <a:r>
              <a:rPr lang="en-US" sz="3200" dirty="0" smtClean="0"/>
              <a:t>include </a:t>
            </a:r>
            <a:r>
              <a:rPr lang="en-US" sz="3200" dirty="0" smtClean="0"/>
              <a:t>data material as needed</a:t>
            </a:r>
            <a:endParaRPr lang="en-US" sz="3200" dirty="0" smtClean="0"/>
          </a:p>
        </p:txBody>
      </p:sp>
      <p:cxnSp>
        <p:nvCxnSpPr>
          <p:cNvPr id="71" name="Straight Connector 70"/>
          <p:cNvCxnSpPr/>
          <p:nvPr/>
        </p:nvCxnSpPr>
        <p:spPr>
          <a:xfrm>
            <a:off x="17221200" y="5843319"/>
            <a:ext cx="0" cy="201824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7221200" y="6852442"/>
            <a:ext cx="71703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endCxn id="69" idx="3"/>
          </p:cNvCxnSpPr>
          <p:nvPr/>
        </p:nvCxnSpPr>
        <p:spPr>
          <a:xfrm flipH="1">
            <a:off x="16619213" y="5843319"/>
            <a:ext cx="601987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16619213" y="7835504"/>
            <a:ext cx="60198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endCxn id="48" idx="0"/>
          </p:cNvCxnSpPr>
          <p:nvPr/>
        </p:nvCxnSpPr>
        <p:spPr>
          <a:xfrm>
            <a:off x="25325467" y="16177230"/>
            <a:ext cx="1" cy="46163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29512140" y="16177230"/>
            <a:ext cx="0" cy="50415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endCxn id="39" idx="1"/>
          </p:cNvCxnSpPr>
          <p:nvPr/>
        </p:nvCxnSpPr>
        <p:spPr>
          <a:xfrm>
            <a:off x="14325600" y="16177230"/>
            <a:ext cx="135466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19" idx="3"/>
          </p:cNvCxnSpPr>
          <p:nvPr/>
        </p:nvCxnSpPr>
        <p:spPr>
          <a:xfrm>
            <a:off x="13350063" y="17096885"/>
            <a:ext cx="97553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endCxn id="24" idx="1"/>
          </p:cNvCxnSpPr>
          <p:nvPr/>
        </p:nvCxnSpPr>
        <p:spPr>
          <a:xfrm>
            <a:off x="14325600" y="29817030"/>
            <a:ext cx="115279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stCxn id="27" idx="1"/>
          </p:cNvCxnSpPr>
          <p:nvPr/>
        </p:nvCxnSpPr>
        <p:spPr>
          <a:xfrm flipH="1">
            <a:off x="14325600" y="26692830"/>
            <a:ext cx="115279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38" idx="1"/>
          </p:cNvCxnSpPr>
          <p:nvPr/>
        </p:nvCxnSpPr>
        <p:spPr>
          <a:xfrm flipH="1">
            <a:off x="14325600" y="24025830"/>
            <a:ext cx="120226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stCxn id="26" idx="1"/>
          </p:cNvCxnSpPr>
          <p:nvPr/>
        </p:nvCxnSpPr>
        <p:spPr>
          <a:xfrm flipH="1">
            <a:off x="14325600" y="21358830"/>
            <a:ext cx="119255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9525000" y="13469272"/>
            <a:ext cx="0" cy="284278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15" idx="1"/>
          </p:cNvCxnSpPr>
          <p:nvPr/>
        </p:nvCxnSpPr>
        <p:spPr>
          <a:xfrm flipH="1" flipV="1">
            <a:off x="2590800" y="12191999"/>
            <a:ext cx="716884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H="1">
            <a:off x="2552700" y="12191999"/>
            <a:ext cx="38100" cy="1209246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2552700" y="24284463"/>
            <a:ext cx="75498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>
            <a:stCxn id="21" idx="1"/>
          </p:cNvCxnSpPr>
          <p:nvPr/>
        </p:nvCxnSpPr>
        <p:spPr>
          <a:xfrm flipH="1">
            <a:off x="2590800" y="21587430"/>
            <a:ext cx="73265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>
            <a:stCxn id="23" idx="1"/>
          </p:cNvCxnSpPr>
          <p:nvPr/>
        </p:nvCxnSpPr>
        <p:spPr>
          <a:xfrm flipH="1">
            <a:off x="2590800" y="18539430"/>
            <a:ext cx="71688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>
            <a:stCxn id="18" idx="1"/>
          </p:cNvCxnSpPr>
          <p:nvPr/>
        </p:nvCxnSpPr>
        <p:spPr>
          <a:xfrm flipH="1">
            <a:off x="2552700" y="15643830"/>
            <a:ext cx="75498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>
            <a:stCxn id="40" idx="1"/>
          </p:cNvCxnSpPr>
          <p:nvPr/>
        </p:nvCxnSpPr>
        <p:spPr>
          <a:xfrm flipH="1" flipV="1">
            <a:off x="32385000" y="17054363"/>
            <a:ext cx="1234431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>
            <a:stCxn id="7" idx="2"/>
          </p:cNvCxnSpPr>
          <p:nvPr/>
        </p:nvCxnSpPr>
        <p:spPr>
          <a:xfrm>
            <a:off x="19500334" y="4242187"/>
            <a:ext cx="0" cy="111543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stCxn id="46" idx="1"/>
          </p:cNvCxnSpPr>
          <p:nvPr/>
        </p:nvCxnSpPr>
        <p:spPr>
          <a:xfrm flipH="1" flipV="1">
            <a:off x="32385000" y="18539429"/>
            <a:ext cx="1219200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stCxn id="49" idx="1"/>
          </p:cNvCxnSpPr>
          <p:nvPr/>
        </p:nvCxnSpPr>
        <p:spPr>
          <a:xfrm flipH="1" flipV="1">
            <a:off x="32385000" y="20013199"/>
            <a:ext cx="1234431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stCxn id="45" idx="1"/>
          </p:cNvCxnSpPr>
          <p:nvPr/>
        </p:nvCxnSpPr>
        <p:spPr>
          <a:xfrm flipH="1">
            <a:off x="32385000" y="21587430"/>
            <a:ext cx="123443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>
            <a:stCxn id="20" idx="1"/>
          </p:cNvCxnSpPr>
          <p:nvPr/>
        </p:nvCxnSpPr>
        <p:spPr>
          <a:xfrm flipH="1" flipV="1">
            <a:off x="32385000" y="23178001"/>
            <a:ext cx="1219200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>
            <a:stCxn id="53" idx="3"/>
          </p:cNvCxnSpPr>
          <p:nvPr/>
        </p:nvCxnSpPr>
        <p:spPr>
          <a:xfrm>
            <a:off x="31380822" y="23269627"/>
            <a:ext cx="100417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>
            <a:stCxn id="50" idx="1"/>
          </p:cNvCxnSpPr>
          <p:nvPr/>
        </p:nvCxnSpPr>
        <p:spPr>
          <a:xfrm flipH="1" flipV="1">
            <a:off x="32385000" y="24699961"/>
            <a:ext cx="1249890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>
            <a:stCxn id="47" idx="1"/>
          </p:cNvCxnSpPr>
          <p:nvPr/>
        </p:nvCxnSpPr>
        <p:spPr>
          <a:xfrm flipH="1" flipV="1">
            <a:off x="32385000" y="26277331"/>
            <a:ext cx="1249890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stCxn id="54" idx="3"/>
          </p:cNvCxnSpPr>
          <p:nvPr/>
        </p:nvCxnSpPr>
        <p:spPr>
          <a:xfrm>
            <a:off x="31352708" y="25547716"/>
            <a:ext cx="103229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>
            <a:stCxn id="51" idx="1"/>
          </p:cNvCxnSpPr>
          <p:nvPr/>
        </p:nvCxnSpPr>
        <p:spPr>
          <a:xfrm flipH="1" flipV="1">
            <a:off x="32385000" y="27893158"/>
            <a:ext cx="1249890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>
            <a:stCxn id="55" idx="3"/>
          </p:cNvCxnSpPr>
          <p:nvPr/>
        </p:nvCxnSpPr>
        <p:spPr>
          <a:xfrm flipV="1">
            <a:off x="31321449" y="27157434"/>
            <a:ext cx="1063551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>
            <a:stCxn id="56" idx="3"/>
          </p:cNvCxnSpPr>
          <p:nvPr/>
        </p:nvCxnSpPr>
        <p:spPr>
          <a:xfrm flipV="1">
            <a:off x="31380822" y="28856387"/>
            <a:ext cx="1004178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>
            <a:endCxn id="52" idx="1"/>
          </p:cNvCxnSpPr>
          <p:nvPr/>
        </p:nvCxnSpPr>
        <p:spPr>
          <a:xfrm>
            <a:off x="32385000" y="29401531"/>
            <a:ext cx="1249890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2104791" y="26394982"/>
            <a:ext cx="2055947" cy="83099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Level 3</a:t>
            </a:r>
            <a:r>
              <a:rPr lang="en-US" sz="4800" dirty="0" smtClean="0"/>
              <a:t> </a:t>
            </a:r>
            <a:endParaRPr lang="en-US" sz="4800" dirty="0" smtClean="0"/>
          </a:p>
        </p:txBody>
      </p:sp>
      <p:sp>
        <p:nvSpPr>
          <p:cNvPr id="157" name="TextBox 156"/>
          <p:cNvSpPr txBox="1"/>
          <p:nvPr/>
        </p:nvSpPr>
        <p:spPr>
          <a:xfrm>
            <a:off x="2104790" y="27908399"/>
            <a:ext cx="2055947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Level 4</a:t>
            </a:r>
            <a:r>
              <a:rPr lang="en-US" sz="4800" dirty="0" smtClean="0"/>
              <a:t> </a:t>
            </a:r>
            <a:endParaRPr lang="en-US" sz="4800" dirty="0" smtClean="0"/>
          </a:p>
        </p:txBody>
      </p:sp>
      <p:sp>
        <p:nvSpPr>
          <p:cNvPr id="158" name="TextBox 157"/>
          <p:cNvSpPr txBox="1"/>
          <p:nvPr/>
        </p:nvSpPr>
        <p:spPr>
          <a:xfrm>
            <a:off x="2048725" y="29378361"/>
            <a:ext cx="2055947" cy="830997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Level 5</a:t>
            </a:r>
            <a:r>
              <a:rPr lang="en-US" sz="4800" dirty="0" smtClean="0"/>
              <a:t> </a:t>
            </a:r>
            <a:endParaRPr lang="en-US" sz="4800" dirty="0" smtClean="0"/>
          </a:p>
        </p:txBody>
      </p:sp>
      <p:cxnSp>
        <p:nvCxnSpPr>
          <p:cNvPr id="160" name="Straight Connector 159"/>
          <p:cNvCxnSpPr>
            <a:stCxn id="25" idx="1"/>
          </p:cNvCxnSpPr>
          <p:nvPr/>
        </p:nvCxnSpPr>
        <p:spPr>
          <a:xfrm flipH="1">
            <a:off x="14325600" y="18915780"/>
            <a:ext cx="119700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/>
          <p:cNvSpPr txBox="1"/>
          <p:nvPr/>
        </p:nvSpPr>
        <p:spPr>
          <a:xfrm>
            <a:off x="1094733" y="5107864"/>
            <a:ext cx="6955622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i="1" dirty="0" smtClean="0"/>
              <a:t>Please write on me!</a:t>
            </a:r>
          </a:p>
          <a:p>
            <a:r>
              <a:rPr lang="en-US" sz="6000" i="1" dirty="0" smtClean="0"/>
              <a:t>What do you think of </a:t>
            </a:r>
          </a:p>
          <a:p>
            <a:r>
              <a:rPr lang="en-US" sz="6000" i="1" dirty="0" smtClean="0"/>
              <a:t>the proposed site </a:t>
            </a:r>
          </a:p>
          <a:p>
            <a:r>
              <a:rPr lang="en-US" sz="6000" i="1" dirty="0" smtClean="0"/>
              <a:t>elements and their </a:t>
            </a:r>
          </a:p>
          <a:p>
            <a:r>
              <a:rPr lang="en-US" sz="6000" i="1" dirty="0"/>
              <a:t>o</a:t>
            </a:r>
            <a:r>
              <a:rPr lang="en-US" sz="6000" i="1" dirty="0" smtClean="0"/>
              <a:t>rganization?</a:t>
            </a:r>
            <a:endParaRPr lang="en-US" sz="6000" i="1" dirty="0"/>
          </a:p>
        </p:txBody>
      </p:sp>
      <p:sp>
        <p:nvSpPr>
          <p:cNvPr id="163" name="TextBox 162"/>
          <p:cNvSpPr txBox="1"/>
          <p:nvPr/>
        </p:nvSpPr>
        <p:spPr>
          <a:xfrm>
            <a:off x="28663608" y="999821"/>
            <a:ext cx="6955622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i="1" dirty="0" smtClean="0"/>
              <a:t>Please write on me!</a:t>
            </a:r>
          </a:p>
          <a:p>
            <a:r>
              <a:rPr lang="en-US" sz="6000" i="1" dirty="0" smtClean="0"/>
              <a:t>What do you think of </a:t>
            </a:r>
          </a:p>
          <a:p>
            <a:r>
              <a:rPr lang="en-US" sz="6000" i="1" dirty="0" smtClean="0"/>
              <a:t>the proposed site </a:t>
            </a:r>
          </a:p>
          <a:p>
            <a:r>
              <a:rPr lang="en-US" sz="6000" i="1" dirty="0" smtClean="0"/>
              <a:t>elements and their </a:t>
            </a:r>
          </a:p>
          <a:p>
            <a:r>
              <a:rPr lang="en-US" sz="6000" i="1" dirty="0"/>
              <a:t>o</a:t>
            </a:r>
            <a:r>
              <a:rPr lang="en-US" sz="6000" i="1" dirty="0" smtClean="0"/>
              <a:t>rganization?</a:t>
            </a:r>
            <a:endParaRPr lang="en-US" sz="6000" i="1" dirty="0"/>
          </a:p>
        </p:txBody>
      </p:sp>
    </p:spTree>
    <p:extLst>
      <p:ext uri="{BB962C8B-B14F-4D97-AF65-F5344CB8AC3E}">
        <p14:creationId xmlns:p14="http://schemas.microsoft.com/office/powerpoint/2010/main" val="3038181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EsriMapsInfo xmlns="ESRI.ArcGIS.Mapping.OfficeIntegration.PowerPointInfo">
  <Version>Version1</Version>
  <RequiresSignIn>False</RequiresSignIn>
</EsriMapsInfo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EsriMapsInfo xmlns="ESRI.ArcGIS.Mapping.OfficeIntegration.PowerPointInfo">
  <Version>Version1</Version>
  <RequiresSignIn>False</RequiresSignIn>
</EsriMapsInfo>
</file>

<file path=customXml/item44.xml><?xml version="1.0" encoding="utf-8"?>
<EsriMapsInfo xmlns="ESRI.ArcGIS.Mapping.OfficeIntegration.PowerPointInfo">
  <Version>Version1</Version>
  <RequiresSignIn>False</RequiresSignIn>
</EsriMapsInfo>
</file>

<file path=customXml/item45.xml><?xml version="1.0" encoding="utf-8"?>
<EsriMapsInfo xmlns="ESRI.ArcGIS.Mapping.OfficeIntegration.PowerPointInfo">
  <Version>Version1</Version>
  <RequiresSignIn>False</RequiresSignIn>
</EsriMapsInfo>
</file>

<file path=customXml/item46.xml><?xml version="1.0" encoding="utf-8"?>
<EsriMapsInfo xmlns="ESRI.ArcGIS.Mapping.OfficeIntegration.PowerPointInfo">
  <Version>Version1</Version>
  <RequiresSignIn>False</RequiresSignIn>
</EsriMapsInfo>
</file>

<file path=customXml/item47.xml><?xml version="1.0" encoding="utf-8"?>
<EsriMapsInfo xmlns="ESRI.ArcGIS.Mapping.OfficeIntegration.PowerPointInfo">
  <Version>Version1</Version>
  <RequiresSignIn>False</RequiresSignIn>
</EsriMapsInfo>
</file>

<file path=customXml/item48.xml><?xml version="1.0" encoding="utf-8"?>
<EsriMapsInfo xmlns="ESRI.ArcGIS.Mapping.OfficeIntegration.PowerPointInfo">
  <Version>Version1</Version>
  <RequiresSignIn>False</RequiresSignIn>
</EsriMapsInfo>
</file>

<file path=customXml/item49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6F058794-6EA4-4A56-B927-3D38C01A741F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FF8340D3-6862-4AD6-BE84-91339C4B649B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30CEFF2C-8E7E-4EAE-B96D-1A30561F7E87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F9DE3CA4-BB35-4DCE-8B29-C0F2E880E185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22871944-BE8A-406D-B7F5-80A57AB58504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D530F027-CE2F-408B-84A5-9D6039E843E6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D79388C2-283F-4F72-99A0-F399B7646250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851C983E-371D-4E8E-8356-ABD2A3B972F0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BBDE9BBA-302B-4DED-8731-A249ECC88F4F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0B298761-A8EC-4FE5-9CC1-9B1BB8E00E20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6F9D1A7A-83A8-4393-B587-7F6BCE9D95F7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073ED5B3-3305-429A-8CED-BE2F5EBADF9E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B4965153-C3BE-42DE-B664-40DA521313D8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B14AB725-45B8-48D1-8950-219B04630826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B5B108D2-8AD1-47F8-9134-941F52D03DE5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83B4B6F6-3E71-4C9E-94E7-F78826FBB7C7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EAE6F338-A3D1-44C7-88EB-E718F1E436C9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56D521FB-09F7-42BC-85E8-265890F0F260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21B67A47-52E5-41BB-9022-479BBC23126D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8797C500-12A3-46EC-A2D3-6DBEC8624913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49AAFEE6-E179-46AE-9CAF-6199862248F3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1BC5274B-45C5-4013-9A8D-54318D68F271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E23F46B9-9FD3-4E80-9545-596DE74BCEFD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BD52D8FA-C892-428A-8E85-58F7A5F9CB35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F33DE9B7-61C4-4A75-8B49-5CD54306B1F9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F32ADE34-21F9-4F5D-B11A-612059B5D9D0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02EEF9E7-91F7-4544-9D5E-CB04BE2CB9D9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40BA1231-0617-4D4E-A988-E0577E6780A0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1474AA70-4DC6-4B50-9099-AE552E514DBA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6D6068FB-ECA9-4BC5-AF00-187F31E3F78C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BEFCFFAF-F788-4B37-A321-3DDCA7DD99C8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F331E73A-27D5-4F4D-9616-69F649EE874D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76088344-2FFF-4D78-A5A2-8E63D43773F5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191CA925-B6E6-4F36-BDE8-592CAC3F6EBA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0C4EA6F0-F3C0-4945-B8E0-D18A27B95015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B4A48194-4EFE-40D3-85B6-C103D8545FA9}">
  <ds:schemaRefs>
    <ds:schemaRef ds:uri="ESRI.ArcGIS.Mapping.OfficeIntegration.PowerPointInfo"/>
  </ds:schemaRefs>
</ds:datastoreItem>
</file>

<file path=customXml/itemProps42.xml><?xml version="1.0" encoding="utf-8"?>
<ds:datastoreItem xmlns:ds="http://schemas.openxmlformats.org/officeDocument/2006/customXml" ds:itemID="{4EE2D40D-FB5E-4F92-9975-C5E1AAED8384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69E68116-D960-4F60-A4CA-6F9B818497C3}">
  <ds:schemaRefs>
    <ds:schemaRef ds:uri="ESRI.ArcGIS.Mapping.OfficeIntegration.PowerPointInfo"/>
  </ds:schemaRefs>
</ds:datastoreItem>
</file>

<file path=customXml/itemProps44.xml><?xml version="1.0" encoding="utf-8"?>
<ds:datastoreItem xmlns:ds="http://schemas.openxmlformats.org/officeDocument/2006/customXml" ds:itemID="{0A25EE54-EAF9-48EA-A6CC-42B1DD8F1755}">
  <ds:schemaRefs>
    <ds:schemaRef ds:uri="ESRI.ArcGIS.Mapping.OfficeIntegration.PowerPointInfo"/>
  </ds:schemaRefs>
</ds:datastoreItem>
</file>

<file path=customXml/itemProps45.xml><?xml version="1.0" encoding="utf-8"?>
<ds:datastoreItem xmlns:ds="http://schemas.openxmlformats.org/officeDocument/2006/customXml" ds:itemID="{6E35DC24-44A7-4132-9098-9C0DD96536E3}">
  <ds:schemaRefs>
    <ds:schemaRef ds:uri="ESRI.ArcGIS.Mapping.OfficeIntegration.PowerPointInfo"/>
  </ds:schemaRefs>
</ds:datastoreItem>
</file>

<file path=customXml/itemProps46.xml><?xml version="1.0" encoding="utf-8"?>
<ds:datastoreItem xmlns:ds="http://schemas.openxmlformats.org/officeDocument/2006/customXml" ds:itemID="{389642B8-E07A-4947-9487-2EFF7CDCCBF8}">
  <ds:schemaRefs>
    <ds:schemaRef ds:uri="ESRI.ArcGIS.Mapping.OfficeIntegration.PowerPointInfo"/>
  </ds:schemaRefs>
</ds:datastoreItem>
</file>

<file path=customXml/itemProps47.xml><?xml version="1.0" encoding="utf-8"?>
<ds:datastoreItem xmlns:ds="http://schemas.openxmlformats.org/officeDocument/2006/customXml" ds:itemID="{C5835862-76E9-4D68-AD26-D0744FDFAD72}">
  <ds:schemaRefs>
    <ds:schemaRef ds:uri="ESRI.ArcGIS.Mapping.OfficeIntegration.PowerPointInfo"/>
  </ds:schemaRefs>
</ds:datastoreItem>
</file>

<file path=customXml/itemProps48.xml><?xml version="1.0" encoding="utf-8"?>
<ds:datastoreItem xmlns:ds="http://schemas.openxmlformats.org/officeDocument/2006/customXml" ds:itemID="{A801FAD6-E1FE-4134-9625-7CD2EDC663AD}">
  <ds:schemaRefs>
    <ds:schemaRef ds:uri="ESRI.ArcGIS.Mapping.OfficeIntegration.PowerPointInfo"/>
  </ds:schemaRefs>
</ds:datastoreItem>
</file>

<file path=customXml/itemProps49.xml><?xml version="1.0" encoding="utf-8"?>
<ds:datastoreItem xmlns:ds="http://schemas.openxmlformats.org/officeDocument/2006/customXml" ds:itemID="{D2794471-E550-46EE-B3EF-F06CB37EB9B2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A183B0F6-CF25-405A-8336-245D282545EA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F5663A3C-3C6A-4D0D-9EBD-ECCDEAF6AE4E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54C3E33F-2368-4841-9009-491C86EFF441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67638DEB-61EC-4EAA-9C3D-343CBF05C409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274FCD2F-69D0-4505-A4EE-9DFA07637E6E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197</Words>
  <Application>Microsoft Office PowerPoint</Application>
  <PresentationFormat>Custom</PresentationFormat>
  <Paragraphs>74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Draft  Research Data Services  Sitemap</vt:lpstr>
    </vt:vector>
  </TitlesOfParts>
  <Company>Colgate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J. Rogers</dc:creator>
  <cp:lastModifiedBy>Peter J. Rogers</cp:lastModifiedBy>
  <cp:revision>51</cp:revision>
  <dcterms:created xsi:type="dcterms:W3CDTF">2014-07-09T18:02:14Z</dcterms:created>
  <dcterms:modified xsi:type="dcterms:W3CDTF">2014-07-10T13:46:39Z</dcterms:modified>
</cp:coreProperties>
</file>